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7023100" cy="9309100"/>
  <p:defaultTextStyle>
    <a:lvl1pPr defTabSz="509412">
      <a:defRPr>
        <a:latin typeface="Calibri"/>
        <a:ea typeface="Calibri"/>
        <a:cs typeface="Calibri"/>
        <a:sym typeface="Calibri"/>
      </a:defRPr>
    </a:lvl1pPr>
    <a:lvl2pPr indent="509412" defTabSz="509412">
      <a:defRPr>
        <a:latin typeface="Calibri"/>
        <a:ea typeface="Calibri"/>
        <a:cs typeface="Calibri"/>
        <a:sym typeface="Calibri"/>
      </a:defRPr>
    </a:lvl2pPr>
    <a:lvl3pPr indent="1018824" defTabSz="509412">
      <a:defRPr>
        <a:latin typeface="Calibri"/>
        <a:ea typeface="Calibri"/>
        <a:cs typeface="Calibri"/>
        <a:sym typeface="Calibri"/>
      </a:defRPr>
    </a:lvl3pPr>
    <a:lvl4pPr indent="1528237" defTabSz="509412">
      <a:defRPr>
        <a:latin typeface="Calibri"/>
        <a:ea typeface="Calibri"/>
        <a:cs typeface="Calibri"/>
        <a:sym typeface="Calibri"/>
      </a:defRPr>
    </a:lvl4pPr>
    <a:lvl5pPr indent="2037649" defTabSz="509412">
      <a:defRPr>
        <a:latin typeface="Calibri"/>
        <a:ea typeface="Calibri"/>
        <a:cs typeface="Calibri"/>
        <a:sym typeface="Calibri"/>
      </a:defRPr>
    </a:lvl5pPr>
    <a:lvl6pPr indent="2547061" defTabSz="509412">
      <a:defRPr>
        <a:latin typeface="Calibri"/>
        <a:ea typeface="Calibri"/>
        <a:cs typeface="Calibri"/>
        <a:sym typeface="Calibri"/>
      </a:defRPr>
    </a:lvl6pPr>
    <a:lvl7pPr indent="3056473" defTabSz="509412">
      <a:defRPr>
        <a:latin typeface="Calibri"/>
        <a:ea typeface="Calibri"/>
        <a:cs typeface="Calibri"/>
        <a:sym typeface="Calibri"/>
      </a:defRPr>
    </a:lvl7pPr>
    <a:lvl8pPr indent="3565886" defTabSz="509412">
      <a:defRPr>
        <a:latin typeface="Calibri"/>
        <a:ea typeface="Calibri"/>
        <a:cs typeface="Calibri"/>
        <a:sym typeface="Calibri"/>
      </a:defRPr>
    </a:lvl8pPr>
    <a:lvl9pPr indent="4075298" defTabSz="509412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36" y="325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2162175" y="698500"/>
            <a:ext cx="2698750" cy="3490913"/>
          </a:xfrm>
          <a:prstGeom prst="rect">
            <a:avLst/>
          </a:prstGeom>
        </p:spPr>
        <p:txBody>
          <a:bodyPr lIns="93315" tIns="46658" rIns="93315" bIns="46658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36415" y="4421824"/>
            <a:ext cx="5150273" cy="4189095"/>
          </a:xfrm>
          <a:prstGeom prst="rect">
            <a:avLst/>
          </a:prstGeom>
        </p:spPr>
        <p:txBody>
          <a:bodyPr lIns="93315" tIns="46658" rIns="93315" bIns="46658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374384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1pPr>
    <a:lvl2pPr indent="254706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2pPr>
    <a:lvl3pPr indent="509412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3pPr>
    <a:lvl4pPr indent="764118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4pPr>
    <a:lvl5pPr indent="1018824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5pPr>
    <a:lvl6pPr indent="1273531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6pPr>
    <a:lvl7pPr indent="1528237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7pPr>
    <a:lvl8pPr indent="1782943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8pPr>
    <a:lvl9pPr indent="2037649" defTabSz="509412">
      <a:lnSpc>
        <a:spcPct val="125000"/>
      </a:lnSpc>
      <a:defRPr sz="2700">
        <a:latin typeface="+mj-lt"/>
        <a:ea typeface="+mj-ea"/>
        <a:cs typeface="+mj-cs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582930" y="2705527"/>
            <a:ext cx="6606540" cy="299423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65860" y="5699760"/>
            <a:ext cx="5440680" cy="435864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509412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018824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528237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037649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226243" y="537847"/>
            <a:ext cx="1311594" cy="1144143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291466" y="537847"/>
            <a:ext cx="3805238" cy="1144143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13967" y="6463453"/>
            <a:ext cx="6606541" cy="1997711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pPr lvl="0">
              <a:defRPr sz="1800" b="0" cap="none"/>
            </a:pPr>
            <a:r>
              <a:rPr sz="45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13967" y="4263180"/>
            <a:ext cx="6606541" cy="220027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46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1pPr>
            <a:lvl2pPr marL="0" indent="509412">
              <a:spcBef>
                <a:spcPts val="446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2pPr>
            <a:lvl3pPr marL="0" indent="1018824">
              <a:spcBef>
                <a:spcPts val="446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3pPr>
            <a:lvl4pPr marL="0" indent="1528237">
              <a:spcBef>
                <a:spcPts val="446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4pPr>
            <a:lvl5pPr marL="0" indent="2037649">
              <a:spcBef>
                <a:spcPts val="446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388620" y="1"/>
            <a:ext cx="6995160" cy="248200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291466" y="3129281"/>
            <a:ext cx="2558415" cy="8849996"/>
          </a:xfrm>
          <a:prstGeom prst="rect">
            <a:avLst/>
          </a:prstGeom>
        </p:spPr>
        <p:txBody>
          <a:bodyPr/>
          <a:lstStyle>
            <a:lvl1pPr>
              <a:spcBef>
                <a:spcPts val="669"/>
              </a:spcBef>
              <a:defRPr sz="3100"/>
            </a:lvl1pPr>
            <a:lvl2pPr marL="880859" indent="-371446">
              <a:spcBef>
                <a:spcPts val="669"/>
              </a:spcBef>
              <a:defRPr sz="3100"/>
            </a:lvl2pPr>
            <a:lvl3pPr marL="1375412" indent="-356587">
              <a:spcBef>
                <a:spcPts val="669"/>
              </a:spcBef>
              <a:defRPr sz="3100"/>
            </a:lvl3pPr>
            <a:lvl4pPr marL="1924446" indent="-396210">
              <a:spcBef>
                <a:spcPts val="669"/>
              </a:spcBef>
              <a:defRPr sz="3100"/>
            </a:lvl4pPr>
            <a:lvl5pPr marL="2433858" indent="-396210">
              <a:spcBef>
                <a:spcPts val="669"/>
              </a:spcBef>
              <a:defRPr sz="3100"/>
            </a:lvl5pPr>
          </a:lstStyle>
          <a:p>
            <a:pPr lvl="0">
              <a:defRPr sz="1800"/>
            </a:pPr>
            <a:r>
              <a:rPr sz="3100"/>
              <a:t>Body Level One</a:t>
            </a:r>
          </a:p>
          <a:p>
            <a:pPr lvl="1">
              <a:defRPr sz="1800"/>
            </a:pPr>
            <a:r>
              <a:rPr sz="3100"/>
              <a:t>Body Level Two</a:t>
            </a:r>
          </a:p>
          <a:p>
            <a:pPr lvl="2">
              <a:defRPr sz="1800"/>
            </a:pPr>
            <a:r>
              <a:rPr sz="3100"/>
              <a:t>Body Level Three</a:t>
            </a:r>
          </a:p>
          <a:p>
            <a:pPr lvl="3">
              <a:defRPr sz="1800"/>
            </a:pPr>
            <a:r>
              <a:rPr sz="3100"/>
              <a:t>Body Level Four</a:t>
            </a:r>
          </a:p>
          <a:p>
            <a:pPr lvl="4">
              <a:defRPr sz="1800"/>
            </a:pPr>
            <a:r>
              <a:rPr sz="31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388620" y="376655"/>
            <a:ext cx="6995160" cy="172869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388620" y="2105348"/>
            <a:ext cx="3434161" cy="10844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57"/>
              </a:spcBef>
              <a:buSzTx/>
              <a:buFontTx/>
              <a:buNone/>
              <a:defRPr sz="2700" b="1"/>
            </a:lvl1pPr>
            <a:lvl2pPr marL="0" indent="509412">
              <a:spcBef>
                <a:spcPts val="557"/>
              </a:spcBef>
              <a:buSzTx/>
              <a:buFontTx/>
              <a:buNone/>
              <a:defRPr sz="2700" b="1"/>
            </a:lvl2pPr>
            <a:lvl3pPr marL="0" indent="1018824">
              <a:spcBef>
                <a:spcPts val="557"/>
              </a:spcBef>
              <a:buSzTx/>
              <a:buFontTx/>
              <a:buNone/>
              <a:defRPr sz="2700" b="1"/>
            </a:lvl3pPr>
            <a:lvl4pPr marL="0" indent="1528237">
              <a:spcBef>
                <a:spcPts val="557"/>
              </a:spcBef>
              <a:buSzTx/>
              <a:buFontTx/>
              <a:buNone/>
              <a:defRPr sz="2700" b="1"/>
            </a:lvl4pPr>
            <a:lvl5pPr marL="0" indent="2037649">
              <a:spcBef>
                <a:spcPts val="557"/>
              </a:spcBef>
              <a:buSzTx/>
              <a:buFontTx/>
              <a:buNone/>
              <a:defRPr sz="2700" b="1"/>
            </a:lvl5pPr>
          </a:lstStyle>
          <a:p>
            <a:pPr lvl="0">
              <a:defRPr sz="1800" b="0"/>
            </a:pPr>
            <a:r>
              <a:rPr sz="2700" b="1"/>
              <a:t>Body Level One</a:t>
            </a:r>
          </a:p>
          <a:p>
            <a:pPr lvl="1">
              <a:defRPr sz="1800" b="0"/>
            </a:pPr>
            <a:r>
              <a:rPr sz="2700" b="1"/>
              <a:t>Body Level Two</a:t>
            </a:r>
          </a:p>
          <a:p>
            <a:pPr lvl="2">
              <a:defRPr sz="1800" b="0"/>
            </a:pPr>
            <a:r>
              <a:rPr sz="2700" b="1"/>
              <a:t>Body Level Three</a:t>
            </a:r>
          </a:p>
          <a:p>
            <a:pPr lvl="3">
              <a:defRPr sz="1800" b="0"/>
            </a:pPr>
            <a:r>
              <a:rPr sz="2700" b="1"/>
              <a:t>Body Level Four</a:t>
            </a:r>
          </a:p>
          <a:p>
            <a:pPr lvl="4">
              <a:defRPr sz="1800" b="0"/>
            </a:pPr>
            <a:r>
              <a:rPr sz="27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388620" y="135045"/>
            <a:ext cx="6995160" cy="221191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88621" y="0"/>
            <a:ext cx="2557066" cy="2104814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pPr lvl="0">
              <a:defRPr sz="1800" b="0"/>
            </a:pPr>
            <a:r>
              <a:rPr sz="22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038791" y="400473"/>
            <a:ext cx="4344989" cy="965792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1" cy="831217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pPr lvl="0">
              <a:defRPr sz="1800" b="0"/>
            </a:pPr>
            <a:r>
              <a:rPr sz="22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523445" y="7872095"/>
            <a:ext cx="4663441" cy="11804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34"/>
              </a:spcBef>
              <a:buSzTx/>
              <a:buFontTx/>
              <a:buNone/>
              <a:defRPr sz="1600"/>
            </a:lvl1pPr>
            <a:lvl2pPr marL="0" indent="509412">
              <a:spcBef>
                <a:spcPts val="334"/>
              </a:spcBef>
              <a:buSzTx/>
              <a:buFontTx/>
              <a:buNone/>
              <a:defRPr sz="1600"/>
            </a:lvl2pPr>
            <a:lvl3pPr marL="0" indent="1018824">
              <a:spcBef>
                <a:spcPts val="334"/>
              </a:spcBef>
              <a:buSzTx/>
              <a:buFontTx/>
              <a:buNone/>
              <a:defRPr sz="1600"/>
            </a:lvl3pPr>
            <a:lvl4pPr marL="0" indent="1528237">
              <a:spcBef>
                <a:spcPts val="334"/>
              </a:spcBef>
              <a:buSzTx/>
              <a:buFontTx/>
              <a:buNone/>
              <a:defRPr sz="1600"/>
            </a:lvl4pPr>
            <a:lvl5pPr marL="0" indent="2037649">
              <a:spcBef>
                <a:spcPts val="334"/>
              </a:spcBef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88620" y="135044"/>
            <a:ext cx="6995160" cy="2211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940" tIns="50941" rIns="50940" bIns="50941" anchor="ctr">
            <a:normAutofit/>
          </a:bodyPr>
          <a:lstStyle/>
          <a:p>
            <a:pPr lvl="0">
              <a:defRPr sz="1800"/>
            </a:pPr>
            <a:r>
              <a:rPr sz="49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771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940" tIns="50941" rIns="50940" bIns="50941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570220" y="9438940"/>
            <a:ext cx="1813560" cy="302932"/>
          </a:xfrm>
          <a:prstGeom prst="rect">
            <a:avLst/>
          </a:prstGeom>
          <a:ln w="12700">
            <a:miter lim="400000"/>
          </a:ln>
        </p:spPr>
        <p:txBody>
          <a:bodyPr lIns="50940" tIns="50941" rIns="50940" bIns="50941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509412">
        <a:defRPr sz="4900">
          <a:latin typeface="Calibri"/>
          <a:ea typeface="Calibri"/>
          <a:cs typeface="Calibri"/>
          <a:sym typeface="Calibri"/>
        </a:defRPr>
      </a:lvl1pPr>
      <a:lvl2pPr algn="ctr" defTabSz="509412">
        <a:defRPr sz="4900">
          <a:latin typeface="Calibri"/>
          <a:ea typeface="Calibri"/>
          <a:cs typeface="Calibri"/>
          <a:sym typeface="Calibri"/>
        </a:defRPr>
      </a:lvl2pPr>
      <a:lvl3pPr algn="ctr" defTabSz="509412">
        <a:defRPr sz="4900">
          <a:latin typeface="Calibri"/>
          <a:ea typeface="Calibri"/>
          <a:cs typeface="Calibri"/>
          <a:sym typeface="Calibri"/>
        </a:defRPr>
      </a:lvl3pPr>
      <a:lvl4pPr algn="ctr" defTabSz="509412">
        <a:defRPr sz="4900">
          <a:latin typeface="Calibri"/>
          <a:ea typeface="Calibri"/>
          <a:cs typeface="Calibri"/>
          <a:sym typeface="Calibri"/>
        </a:defRPr>
      </a:lvl4pPr>
      <a:lvl5pPr algn="ctr" defTabSz="509412">
        <a:defRPr sz="4900">
          <a:latin typeface="Calibri"/>
          <a:ea typeface="Calibri"/>
          <a:cs typeface="Calibri"/>
          <a:sym typeface="Calibri"/>
        </a:defRPr>
      </a:lvl5pPr>
      <a:lvl6pPr algn="ctr" defTabSz="509412">
        <a:defRPr sz="4900">
          <a:latin typeface="Calibri"/>
          <a:ea typeface="Calibri"/>
          <a:cs typeface="Calibri"/>
          <a:sym typeface="Calibri"/>
        </a:defRPr>
      </a:lvl6pPr>
      <a:lvl7pPr algn="ctr" defTabSz="509412">
        <a:defRPr sz="4900">
          <a:latin typeface="Calibri"/>
          <a:ea typeface="Calibri"/>
          <a:cs typeface="Calibri"/>
          <a:sym typeface="Calibri"/>
        </a:defRPr>
      </a:lvl7pPr>
      <a:lvl8pPr algn="ctr" defTabSz="509412">
        <a:defRPr sz="4900">
          <a:latin typeface="Calibri"/>
          <a:ea typeface="Calibri"/>
          <a:cs typeface="Calibri"/>
          <a:sym typeface="Calibri"/>
        </a:defRPr>
      </a:lvl8pPr>
      <a:lvl9pPr algn="ctr" defTabSz="509412">
        <a:defRPr sz="4900">
          <a:latin typeface="Calibri"/>
          <a:ea typeface="Calibri"/>
          <a:cs typeface="Calibri"/>
          <a:sym typeface="Calibri"/>
        </a:defRPr>
      </a:lvl9pPr>
    </p:titleStyle>
    <p:bodyStyle>
      <a:lvl1pPr marL="382059" indent="-382059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1pPr>
      <a:lvl2pPr marL="873278" indent="-363865" defTabSz="509412">
        <a:spcBef>
          <a:spcPts val="780"/>
        </a:spcBef>
        <a:buSzPct val="100000"/>
        <a:buFont typeface="Arial"/>
        <a:buChar char="–"/>
        <a:defRPr sz="3600">
          <a:latin typeface="Calibri"/>
          <a:ea typeface="Calibri"/>
          <a:cs typeface="Calibri"/>
          <a:sym typeface="Calibri"/>
        </a:defRPr>
      </a:lvl2pPr>
      <a:lvl3pPr marL="1358433" indent="-339608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3pPr>
      <a:lvl4pPr marL="1935767" indent="-407530" defTabSz="509412">
        <a:spcBef>
          <a:spcPts val="780"/>
        </a:spcBef>
        <a:buSzPct val="100000"/>
        <a:buFont typeface="Arial"/>
        <a:buChar char="–"/>
        <a:defRPr sz="3600">
          <a:latin typeface="Calibri"/>
          <a:ea typeface="Calibri"/>
          <a:cs typeface="Calibri"/>
          <a:sym typeface="Calibri"/>
        </a:defRPr>
      </a:lvl4pPr>
      <a:lvl5pPr marL="2445179" indent="-407530" defTabSz="509412">
        <a:spcBef>
          <a:spcPts val="780"/>
        </a:spcBef>
        <a:buSzPct val="100000"/>
        <a:buFont typeface="Arial"/>
        <a:buChar char="»"/>
        <a:defRPr sz="3600">
          <a:latin typeface="Calibri"/>
          <a:ea typeface="Calibri"/>
          <a:cs typeface="Calibri"/>
          <a:sym typeface="Calibri"/>
        </a:defRPr>
      </a:lvl5pPr>
      <a:lvl6pPr marL="2954591" indent="-407530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6pPr>
      <a:lvl7pPr marL="3464003" indent="-407530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7pPr>
      <a:lvl8pPr marL="3973414" indent="-407529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8pPr>
      <a:lvl9pPr marL="4482827" indent="-407529" defTabSz="509412">
        <a:spcBef>
          <a:spcPts val="780"/>
        </a:spcBef>
        <a:buSzPct val="100000"/>
        <a:buFont typeface="Arial"/>
        <a:buChar char="•"/>
        <a:defRPr sz="3600">
          <a:latin typeface="Calibri"/>
          <a:ea typeface="Calibri"/>
          <a:cs typeface="Calibri"/>
          <a:sym typeface="Calibri"/>
        </a:defRPr>
      </a:lvl9pPr>
    </p:bodyStyle>
    <p:otherStyle>
      <a:lvl1pPr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509412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1018824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528237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2037649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547061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3056473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565886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4075298" algn="r" defTabSz="509412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654" y="405130"/>
            <a:ext cx="6442752" cy="3029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940" tIns="50940" rIns="50940" bIns="50940" numCol="1" spcCol="42451" rtlCol="0" anchor="t">
            <a:spAutoFit/>
          </a:bodyPr>
          <a:lstStyle/>
          <a:p>
            <a:pPr algn="l" rtl="0" latinLnBrk="1" hangingPunct="0"/>
            <a:r>
              <a:rPr lang="en-US" sz="1300" dirty="0">
                <a:solidFill>
                  <a:srgbClr val="000000"/>
                </a:solidFill>
              </a:rPr>
              <a:t>Name </a:t>
            </a:r>
            <a:r>
              <a:rPr lang="en-US" sz="1300" dirty="0" smtClean="0">
                <a:solidFill>
                  <a:srgbClr val="000000"/>
                </a:solidFill>
              </a:rPr>
              <a:t>_____________________________ </a:t>
            </a:r>
            <a:r>
              <a:rPr lang="en-US" sz="1300" dirty="0">
                <a:solidFill>
                  <a:srgbClr val="000000"/>
                </a:solidFill>
              </a:rPr>
              <a:t>Week of 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1387" y="724804"/>
            <a:ext cx="1988006" cy="34909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940" tIns="50940" rIns="50940" bIns="50940" numCol="1" spcCol="42451" rtlCol="0" anchor="t">
            <a:spAutoFit/>
          </a:bodyPr>
          <a:lstStyle/>
          <a:p>
            <a:pPr algn="l" rtl="0" latinLnBrk="1" hangingPunct="0"/>
            <a:r>
              <a:rPr lang="en-US" sz="1600" b="1" u="sng" dirty="0">
                <a:solidFill>
                  <a:srgbClr val="000000"/>
                </a:solidFill>
              </a:rPr>
              <a:t>Weekly Reading Log 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6654" y="1009112"/>
            <a:ext cx="7489512" cy="287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940" tIns="50940" rIns="50940" bIns="50940" numCol="1" spcCol="42451" rtlCol="0" anchor="t">
            <a:spAutoFit/>
          </a:bodyPr>
          <a:lstStyle/>
          <a:p>
            <a:pPr algn="l" rtl="0" latinLnBrk="1" hangingPunct="0"/>
            <a:r>
              <a:rPr lang="en-US" sz="1200" dirty="0">
                <a:solidFill>
                  <a:srgbClr val="000000"/>
                </a:solidFill>
              </a:rPr>
              <a:t>Directions: Read for an average of </a:t>
            </a:r>
            <a:r>
              <a:rPr lang="en-US" sz="1200" u="sng" dirty="0" smtClean="0">
                <a:solidFill>
                  <a:srgbClr val="000000"/>
                </a:solidFill>
              </a:rPr>
              <a:t>___20__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minutes daily, </a:t>
            </a:r>
            <a:r>
              <a:rPr lang="en-US" sz="1200" u="sng" dirty="0" smtClean="0">
                <a:solidFill>
                  <a:srgbClr val="000000"/>
                </a:solidFill>
              </a:rPr>
              <a:t>___4__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days a week. Complete the Response sections daily.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41852"/>
              </p:ext>
            </p:extLst>
          </p:nvPr>
        </p:nvGraphicFramePr>
        <p:xfrm>
          <a:off x="316653" y="1344297"/>
          <a:ext cx="522478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55987"/>
                <a:gridCol w="1741593"/>
              </a:tblGrid>
              <a:tr h="53644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/>
                        <a:t>#1 – Summary</a:t>
                      </a:r>
                    </a:p>
                    <a:p>
                      <a:pPr algn="l"/>
                      <a:r>
                        <a:rPr lang="en-US" sz="900" dirty="0" smtClean="0"/>
                        <a:t>(4 complete sentences  that have 5-7 words</a:t>
                      </a:r>
                      <a:r>
                        <a:rPr lang="en-US" sz="900" baseline="0" dirty="0" smtClean="0"/>
                        <a:t> minimum)</a:t>
                      </a:r>
                      <a:endParaRPr lang="en-US" sz="900" dirty="0"/>
                    </a:p>
                  </a:txBody>
                  <a:tcPr marL="103632" marR="103632" marT="50292" marB="5029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/>
                        <a:t>#2 – Connections</a:t>
                      </a:r>
                    </a:p>
                    <a:p>
                      <a:pPr algn="l"/>
                      <a:r>
                        <a:rPr lang="en-US" sz="900" dirty="0" smtClean="0"/>
                        <a:t>(1- text-to-text, text-to-self, or text-to-world</a:t>
                      </a:r>
                      <a:r>
                        <a:rPr lang="en-US" sz="900" smtClean="0"/>
                        <a:t>) BE SPECIFIC!</a:t>
                      </a:r>
                      <a:endParaRPr lang="en-US" sz="900" dirty="0" smtClean="0"/>
                    </a:p>
                  </a:txBody>
                  <a:tcPr marL="103632" marR="103632" marT="50292" marB="5029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/>
                        <a:t>#3 – Predict </a:t>
                      </a:r>
                    </a:p>
                    <a:p>
                      <a:pPr algn="l"/>
                      <a:r>
                        <a:rPr lang="en-US" sz="900" dirty="0" smtClean="0"/>
                        <a:t>(2 -use complete sentences and  EXPLAIN)</a:t>
                      </a:r>
                    </a:p>
                  </a:txBody>
                  <a:tcPr marL="103632" marR="103632" marT="50292" marB="5029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76">
                <a:tc>
                  <a:txBody>
                    <a:bodyPr/>
                    <a:lstStyle/>
                    <a:p>
                      <a:pPr marL="0" marR="0" indent="0" algn="l" defTabSz="50941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#4 – </a:t>
                      </a:r>
                      <a:r>
                        <a:rPr lang="en-US" sz="900" b="1" dirty="0" smtClean="0"/>
                        <a:t>Summary</a:t>
                      </a:r>
                      <a:r>
                        <a:rPr lang="en-US" sz="900" dirty="0" smtClean="0"/>
                        <a:t>(4 complete sentences  that  have 5-7 words</a:t>
                      </a:r>
                      <a:r>
                        <a:rPr lang="en-US" sz="900" baseline="0" dirty="0" smtClean="0"/>
                        <a:t> minimum)</a:t>
                      </a:r>
                      <a:endParaRPr lang="en-US" sz="900" b="1" dirty="0" smtClean="0"/>
                    </a:p>
                  </a:txBody>
                  <a:tcPr marL="103632" marR="103632" marT="50292" marB="5029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900" b="1" dirty="0"/>
                    </a:p>
                  </a:txBody>
                  <a:tcPr marL="103632" marR="103632" marT="50292" marB="5029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3306" y="2450721"/>
            <a:ext cx="5833798" cy="2567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940" tIns="50940" rIns="50940" bIns="50940" numCol="1" spcCol="42451" rtlCol="0" anchor="t">
            <a:spAutoFit/>
          </a:bodyPr>
          <a:lstStyle/>
          <a:p>
            <a:pPr algn="l" rtl="0" latinLnBrk="1" hangingPunct="0"/>
            <a:r>
              <a:rPr lang="en-US" sz="1000" dirty="0">
                <a:solidFill>
                  <a:srgbClr val="000000"/>
                </a:solidFill>
              </a:rPr>
              <a:t>Vocabulary (Identify 3 words you are unfamiliar with, write the </a:t>
            </a:r>
            <a:r>
              <a:rPr lang="en-US" sz="1000" dirty="0" err="1">
                <a:solidFill>
                  <a:srgbClr val="000000"/>
                </a:solidFill>
              </a:rPr>
              <a:t>pg</a:t>
            </a:r>
            <a:r>
              <a:rPr lang="en-US" sz="1000" dirty="0">
                <a:solidFill>
                  <a:srgbClr val="000000"/>
                </a:solidFill>
              </a:rPr>
              <a:t> #, and write down the dictionary definition)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654" y="2705954"/>
            <a:ext cx="6064763" cy="26420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940" tIns="50940" rIns="50940" bIns="50940" numCol="1" spcCol="42451" rtlCol="0" anchor="t">
            <a:spAutoFit/>
          </a:bodyPr>
          <a:lstStyle/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Pg. # ______ Word: ______________ Def.: </a:t>
            </a:r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</a:t>
            </a:r>
          </a:p>
          <a:p>
            <a:pPr algn="l" rtl="0" latinLnBrk="1" hangingPunct="0"/>
            <a:endParaRPr lang="en-US" sz="1100" dirty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				              </a:t>
            </a:r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</a:t>
            </a:r>
          </a:p>
          <a:p>
            <a:pPr algn="l" rtl="0" latinLnBrk="1" hangingPunct="0"/>
            <a:endParaRPr lang="en-US" sz="1100" dirty="0" smtClean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                                                                             </a:t>
            </a:r>
          </a:p>
          <a:p>
            <a:pPr algn="l" rtl="0" latinLnBrk="1" hangingPunct="0"/>
            <a:r>
              <a:rPr lang="en-US" sz="1100" dirty="0" smtClean="0">
                <a:solidFill>
                  <a:srgbClr val="000000"/>
                </a:solidFill>
              </a:rPr>
              <a:t>Pg</a:t>
            </a:r>
            <a:r>
              <a:rPr lang="en-US" sz="1100" dirty="0">
                <a:solidFill>
                  <a:srgbClr val="000000"/>
                </a:solidFill>
              </a:rPr>
              <a:t>. # ______ Word: ______________ Def.: </a:t>
            </a:r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</a:t>
            </a:r>
          </a:p>
          <a:p>
            <a:pPr algn="l" rtl="0" latinLnBrk="1" hangingPunct="0"/>
            <a:endParaRPr lang="en-US" sz="1100" dirty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				              </a:t>
            </a:r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_________________________________________________</a:t>
            </a: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                                                                             </a:t>
            </a:r>
          </a:p>
          <a:p>
            <a:pPr algn="l" rtl="0" latinLnBrk="1" hangingPunct="0"/>
            <a:endParaRPr lang="en-US" sz="1100" dirty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Pg. # ______ Word: ______________ Def.: </a:t>
            </a:r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_________________________________________________</a:t>
            </a:r>
          </a:p>
          <a:p>
            <a:pPr algn="l" rtl="0" latinLnBrk="1" hangingPunct="0"/>
            <a:endParaRPr lang="en-US" sz="1100" dirty="0" smtClean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                                                                            _________________________________________________</a:t>
            </a:r>
            <a:endParaRPr lang="en-US" sz="1100" dirty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en-US" sz="1100" dirty="0">
                <a:solidFill>
                  <a:srgbClr val="000000"/>
                </a:solidFill>
              </a:rPr>
              <a:t>				              </a:t>
            </a:r>
          </a:p>
          <a:p>
            <a:pPr algn="l" rtl="0" latinLnBrk="1" hangingPunct="0"/>
            <a:endParaRPr lang="en-US" sz="1100" dirty="0">
              <a:solidFill>
                <a:srgbClr val="00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38341"/>
              </p:ext>
            </p:extLst>
          </p:nvPr>
        </p:nvGraphicFramePr>
        <p:xfrm>
          <a:off x="371848" y="5248854"/>
          <a:ext cx="7248152" cy="4514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5800"/>
                <a:gridCol w="767986"/>
                <a:gridCol w="5044366"/>
              </a:tblGrid>
              <a:tr h="452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Title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Min. Read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Response</a:t>
                      </a:r>
                      <a:r>
                        <a:rPr lang="en-US" sz="1200" dirty="0" smtClean="0"/>
                        <a:t> </a:t>
                      </a:r>
                      <a:endParaRPr lang="en-US" sz="1000" baseline="0" dirty="0" smtClean="0"/>
                    </a:p>
                    <a:p>
                      <a:pPr algn="ctr"/>
                      <a:endParaRPr lang="en-US" sz="1000" dirty="0"/>
                    </a:p>
                  </a:txBody>
                  <a:tcPr marL="103632" marR="103632" marT="50292" marB="50292"/>
                </a:tc>
              </a:tr>
              <a:tr h="2019102">
                <a:tc>
                  <a:txBody>
                    <a:bodyPr/>
                    <a:lstStyle/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pPr algn="l"/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 to </a:t>
                      </a:r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</a:t>
                      </a:r>
                      <a:endParaRPr lang="en-US" sz="1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Summary</a:t>
                      </a:r>
                      <a:endParaRPr lang="en-US" sz="1300" dirty="0"/>
                    </a:p>
                  </a:txBody>
                  <a:tcPr marL="103632" marR="103632" marT="50292" marB="50292"/>
                </a:tc>
              </a:tr>
              <a:tr h="2028825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 to </a:t>
                      </a:r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</a:t>
                      </a:r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smtClean="0"/>
                        <a:t>(2) Predictions</a:t>
                      </a:r>
                      <a:endParaRPr lang="en-US" sz="1300" dirty="0" smtClean="0"/>
                    </a:p>
                    <a:p>
                      <a:r>
                        <a:rPr lang="en-US" sz="1300" dirty="0" smtClean="0"/>
                        <a:t> </a:t>
                      </a:r>
                      <a:endParaRPr lang="en-US" sz="1300" dirty="0"/>
                    </a:p>
                  </a:txBody>
                  <a:tcPr marL="103632" marR="103632" marT="50292" marB="50292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7149" y="7847112"/>
            <a:ext cx="241935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I predict……because…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732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9527"/>
              </p:ext>
            </p:extLst>
          </p:nvPr>
        </p:nvGraphicFramePr>
        <p:xfrm>
          <a:off x="436563" y="450850"/>
          <a:ext cx="7116762" cy="2406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491"/>
                <a:gridCol w="756053"/>
                <a:gridCol w="4947218"/>
              </a:tblGrid>
              <a:tr h="452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Title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Min. Read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Response</a:t>
                      </a:r>
                      <a:r>
                        <a:rPr lang="en-US" sz="1200" dirty="0" smtClean="0"/>
                        <a:t> </a:t>
                      </a:r>
                      <a:endParaRPr lang="en-US" sz="1000" baseline="0" dirty="0" smtClean="0"/>
                    </a:p>
                    <a:p>
                      <a:pPr algn="ctr"/>
                      <a:endParaRPr lang="en-US" sz="1000" dirty="0"/>
                    </a:p>
                  </a:txBody>
                  <a:tcPr marL="103632" marR="103632" marT="50292" marB="50292"/>
                </a:tc>
              </a:tr>
              <a:tr h="1940306">
                <a:tc>
                  <a:txBody>
                    <a:bodyPr/>
                    <a:lstStyle/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pPr algn="l"/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 to </a:t>
                      </a:r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</a:t>
                      </a:r>
                      <a:endParaRPr lang="en-US" sz="1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Summary</a:t>
                      </a:r>
                      <a:endParaRPr lang="en-US" sz="1300" dirty="0"/>
                    </a:p>
                  </a:txBody>
                  <a:tcPr marL="103632" marR="103632" marT="50292" marB="50292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67125" y="9516160"/>
            <a:ext cx="38862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 latinLnBrk="1" hangingPunct="0"/>
            <a:r>
              <a:rPr lang="en-US" sz="1200" dirty="0">
                <a:solidFill>
                  <a:srgbClr val="000000"/>
                </a:solidFill>
              </a:rPr>
              <a:t>Parent signature ______________________________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59670"/>
              </p:ext>
            </p:extLst>
          </p:nvPr>
        </p:nvGraphicFramePr>
        <p:xfrm>
          <a:off x="436563" y="2898775"/>
          <a:ext cx="7069137" cy="657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9513"/>
                <a:gridCol w="630902"/>
                <a:gridCol w="5258722"/>
              </a:tblGrid>
              <a:tr h="452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Title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Min. Read</a:t>
                      </a:r>
                      <a:endParaRPr lang="en-US" sz="1200" b="1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Response</a:t>
                      </a:r>
                      <a:r>
                        <a:rPr lang="en-US" sz="1200" dirty="0" smtClean="0"/>
                        <a:t> </a:t>
                      </a:r>
                      <a:endParaRPr lang="en-US" sz="1000" baseline="0" dirty="0" smtClean="0"/>
                    </a:p>
                    <a:p>
                      <a:pPr algn="ctr"/>
                      <a:endParaRPr lang="en-US" sz="1000" dirty="0"/>
                    </a:p>
                  </a:txBody>
                  <a:tcPr marL="103632" marR="103632" marT="50292" marB="50292"/>
                </a:tc>
              </a:tr>
              <a:tr h="6112256">
                <a:tc>
                  <a:txBody>
                    <a:bodyPr/>
                    <a:lstStyle/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endParaRPr lang="en-US" sz="1300" dirty="0" smtClean="0"/>
                    </a:p>
                    <a:p>
                      <a:pPr algn="l"/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 to </a:t>
                      </a:r>
                      <a:r>
                        <a:rPr lang="en-US" sz="1000" dirty="0" err="1" smtClean="0"/>
                        <a:t>pg</a:t>
                      </a:r>
                      <a:r>
                        <a:rPr lang="en-US" sz="1000" dirty="0" smtClean="0"/>
                        <a:t> _________</a:t>
                      </a:r>
                      <a:endParaRPr lang="en-US" sz="1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Connections</a:t>
                      </a:r>
                      <a:endParaRPr lang="en-US" sz="1300" dirty="0"/>
                    </a:p>
                  </a:txBody>
                  <a:tcPr marL="103632" marR="103632" marT="50292" marB="502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565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172</Words>
  <Application>Microsoft Office PowerPoint</Application>
  <PresentationFormat>Custom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Anderman</dc:creator>
  <cp:lastModifiedBy>Laura Anderman</cp:lastModifiedBy>
  <cp:revision>52</cp:revision>
  <cp:lastPrinted>2016-02-26T18:33:21Z</cp:lastPrinted>
  <dcterms:modified xsi:type="dcterms:W3CDTF">2016-02-26T18:44:54Z</dcterms:modified>
</cp:coreProperties>
</file>